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94660"/>
  </p:normalViewPr>
  <p:slideViewPr>
    <p:cSldViewPr>
      <p:cViewPr>
        <p:scale>
          <a:sx n="50" d="100"/>
          <a:sy n="50" d="100"/>
        </p:scale>
        <p:origin x="-1146" y="-13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79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8115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5075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2002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4954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841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200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772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3956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7777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267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F9588-5BCC-4E5B-B673-EBC934FB7CAA}" type="datetimeFigureOut">
              <a:rPr lang="pt-BR" smtClean="0"/>
              <a:t>01/07/2016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E887F-E910-4500-80E7-5194548CDF4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163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wav"/><Relationship Id="rId7" Type="http://schemas.openxmlformats.org/officeDocument/2006/relationships/image" Target="../media/image3.png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2.wav"/><Relationship Id="rId7" Type="http://schemas.openxmlformats.org/officeDocument/2006/relationships/image" Target="../media/image2.png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3.wav"/><Relationship Id="rId7" Type="http://schemas.openxmlformats.org/officeDocument/2006/relationships/image" Target="../media/image3.png"/><Relationship Id="rId2" Type="http://schemas.microsoft.com/office/2007/relationships/media" Target="../media/media3.wav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11" Type="http://schemas.openxmlformats.org/officeDocument/2006/relationships/image" Target="../media/image4.png"/><Relationship Id="rId5" Type="http://schemas.openxmlformats.org/officeDocument/2006/relationships/image" Target="../media/image1.jpeg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5371"/>
            <a:ext cx="6858001" cy="9173726"/>
            <a:chOff x="7317432" y="48126"/>
            <a:chExt cx="6858001" cy="9173726"/>
          </a:xfrm>
        </p:grpSpPr>
        <p:pic>
          <p:nvPicPr>
            <p:cNvPr id="32" name="Picture 3" descr="C:\Users\Aron Belinky\AppData\Local\Microsoft\Windows\INetCache\IE\8PJWJ91B\atmosfera[1]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20"/>
            <a:stretch/>
          </p:blipFill>
          <p:spPr bwMode="auto">
            <a:xfrm>
              <a:off x="7317432" y="50755"/>
              <a:ext cx="6858001" cy="91229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7317432" y="48126"/>
              <a:ext cx="6858001" cy="9173726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4506684" y="8471997"/>
            <a:ext cx="792088" cy="2995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ctangle 14"/>
          <p:cNvSpPr/>
          <p:nvPr/>
        </p:nvSpPr>
        <p:spPr>
          <a:xfrm>
            <a:off x="4506684" y="8663585"/>
            <a:ext cx="792088" cy="1080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4506684" y="6084167"/>
            <a:ext cx="792088" cy="25376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ctangle 21"/>
          <p:cNvSpPr/>
          <p:nvPr/>
        </p:nvSpPr>
        <p:spPr>
          <a:xfrm>
            <a:off x="4506684" y="3939993"/>
            <a:ext cx="792088" cy="23601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15"/>
          <p:cNvSpPr/>
          <p:nvPr/>
        </p:nvSpPr>
        <p:spPr>
          <a:xfrm>
            <a:off x="1022144" y="7092280"/>
            <a:ext cx="792088" cy="170227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ctangle 20"/>
          <p:cNvSpPr/>
          <p:nvPr/>
        </p:nvSpPr>
        <p:spPr>
          <a:xfrm>
            <a:off x="1017885" y="5724128"/>
            <a:ext cx="792088" cy="17037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ctangle 25"/>
          <p:cNvSpPr/>
          <p:nvPr/>
        </p:nvSpPr>
        <p:spPr>
          <a:xfrm>
            <a:off x="1017885" y="4788064"/>
            <a:ext cx="792088" cy="18561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13"/>
          <p:cNvSpPr/>
          <p:nvPr/>
        </p:nvSpPr>
        <p:spPr>
          <a:xfrm>
            <a:off x="4506684" y="1571597"/>
            <a:ext cx="792088" cy="720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8" name="Picture 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807" y="1396580"/>
            <a:ext cx="648000" cy="745200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0" name="Rectangle 9"/>
          <p:cNvSpPr/>
          <p:nvPr/>
        </p:nvSpPr>
        <p:spPr>
          <a:xfrm>
            <a:off x="1015614" y="8656517"/>
            <a:ext cx="792088" cy="1080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7" name="Picture 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63" y="1415241"/>
            <a:ext cx="648000" cy="74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15614" y="1564529"/>
            <a:ext cx="792088" cy="7200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extBox 8"/>
          <p:cNvSpPr txBox="1"/>
          <p:nvPr/>
        </p:nvSpPr>
        <p:spPr>
          <a:xfrm>
            <a:off x="332656" y="990261"/>
            <a:ext cx="7200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b="1" dirty="0" smtClean="0"/>
              <a:t>Ano</a:t>
            </a:r>
            <a:endParaRPr lang="pt-BR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536780" y="251520"/>
            <a:ext cx="324036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dirty="0" smtClean="0">
                <a:latin typeface="Comic Sans MS" panose="030F0702030302020204" pitchFamily="66" charset="0"/>
              </a:rPr>
              <a:t>Começo do século XX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4139" y="8750622"/>
            <a:ext cx="381642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b="1" dirty="0" smtClean="0"/>
              <a:t>*Orçamento de carbono, em bilhões de toneladas</a:t>
            </a:r>
            <a:r>
              <a:rPr lang="pt-BR" sz="1600" b="1" dirty="0" smtClean="0"/>
              <a:t>.</a:t>
            </a:r>
            <a:r>
              <a:rPr lang="pt-BR" sz="1200" b="1" dirty="0"/>
              <a:t> </a:t>
            </a:r>
            <a:endParaRPr lang="pt-BR" sz="1600" b="1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2065911" y="8932352"/>
            <a:ext cx="381642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b="1" dirty="0" smtClean="0"/>
              <a:t>Valores anteriores a 2010 são ilustrativos.</a:t>
            </a:r>
            <a:endParaRPr lang="pt-BR" sz="1600" b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1788841" y="4380845"/>
            <a:ext cx="720080" cy="564375"/>
            <a:chOff x="1788841" y="4380845"/>
            <a:chExt cx="720080" cy="564375"/>
          </a:xfrm>
        </p:grpSpPr>
        <p:sp>
          <p:nvSpPr>
            <p:cNvPr id="23" name="TextBox 22"/>
            <p:cNvSpPr txBox="1"/>
            <p:nvPr/>
          </p:nvSpPr>
          <p:spPr>
            <a:xfrm>
              <a:off x="1788841" y="4380845"/>
              <a:ext cx="72008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dirty="0" smtClean="0"/>
                <a:t>Hoje</a:t>
              </a:r>
              <a:endParaRPr lang="pt-BR" dirty="0"/>
            </a:p>
          </p:txBody>
        </p:sp>
        <p:sp>
          <p:nvSpPr>
            <p:cNvPr id="3" name="Down Arrow 2"/>
            <p:cNvSpPr/>
            <p:nvPr/>
          </p:nvSpPr>
          <p:spPr>
            <a:xfrm rot="5400000">
              <a:off x="1983568" y="4657188"/>
              <a:ext cx="216024" cy="36004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536780" y="251520"/>
            <a:ext cx="324036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dirty="0" smtClean="0">
                <a:latin typeface="Comic Sans MS" panose="030F0702030302020204" pitchFamily="66" charset="0"/>
              </a:rPr>
              <a:t>Meados do </a:t>
            </a:r>
            <a:r>
              <a:rPr lang="pt-BR" sz="2400" dirty="0">
                <a:latin typeface="Comic Sans MS" panose="030F0702030302020204" pitchFamily="66" charset="0"/>
              </a:rPr>
              <a:t>s</a:t>
            </a:r>
            <a:r>
              <a:rPr lang="pt-BR" sz="2400" dirty="0" smtClean="0">
                <a:latin typeface="Comic Sans MS" panose="030F0702030302020204" pitchFamily="66" charset="0"/>
              </a:rPr>
              <a:t>éculo XX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12776" y="251520"/>
            <a:ext cx="348836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dirty="0" smtClean="0">
                <a:latin typeface="Comic Sans MS" panose="030F0702030302020204" pitchFamily="66" charset="0"/>
              </a:rPr>
              <a:t>Orçamento de carbono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36780" y="251520"/>
            <a:ext cx="324036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dirty="0" smtClean="0">
                <a:latin typeface="Comic Sans MS" panose="030F0702030302020204" pitchFamily="66" charset="0"/>
              </a:rPr>
              <a:t>Final do Século XX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36780" y="251520"/>
            <a:ext cx="324036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pt-BR"/>
            </a:defPPr>
            <a:lvl1pPr algn="ctr">
              <a:defRPr sz="2400">
                <a:latin typeface="Comic Sans MS" panose="030F0702030302020204" pitchFamily="66" charset="0"/>
              </a:defRPr>
            </a:lvl1pPr>
          </a:lstStyle>
          <a:p>
            <a:r>
              <a:rPr lang="pt-BR" dirty="0"/>
              <a:t>Início do </a:t>
            </a:r>
            <a:r>
              <a:rPr lang="pt-BR" dirty="0" smtClean="0"/>
              <a:t>século </a:t>
            </a:r>
            <a:r>
              <a:rPr lang="pt-BR" dirty="0"/>
              <a:t>XXI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89040" y="990261"/>
            <a:ext cx="86409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b="1" dirty="0" smtClean="0"/>
              <a:t>CO</a:t>
            </a:r>
            <a:r>
              <a:rPr lang="pt-BR" b="1" dirty="0" smtClean="0"/>
              <a:t>2*</a:t>
            </a:r>
            <a:endParaRPr lang="pt-BR" sz="24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-632575" y="-14021"/>
            <a:ext cx="7534923" cy="9245055"/>
            <a:chOff x="6891482" y="-104732"/>
            <a:chExt cx="7534923" cy="9245055"/>
          </a:xfrm>
        </p:grpSpPr>
        <p:pic>
          <p:nvPicPr>
            <p:cNvPr id="2" name="Picture 3" descr="C:\Users\Aron Belinky\AppData\Local\Microsoft\Windows\INetCache\IE\8PJWJ91B\atmosfera[1]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20"/>
            <a:stretch/>
          </p:blipFill>
          <p:spPr bwMode="auto">
            <a:xfrm>
              <a:off x="7514405" y="-104732"/>
              <a:ext cx="6912000" cy="91948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6891482" y="8801769"/>
              <a:ext cx="402347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sz="16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Aron Belinky/GVces -junho/2016</a:t>
              </a:r>
              <a:endPara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35" name="Audio 3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32500" y="8318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266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227"/>
    </mc:Choice>
    <mc:Fallback xmlns="">
      <p:transition spd="slow" advTm="1652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2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3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4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4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17" grpId="0" animBg="1"/>
      <p:bldP spid="15" grpId="0" animBg="1"/>
      <p:bldP spid="20" grpId="0" animBg="1"/>
      <p:bldP spid="22" grpId="0" animBg="1"/>
      <p:bldP spid="16" grpId="0" animBg="1"/>
      <p:bldP spid="21" grpId="0" animBg="1"/>
      <p:bldP spid="26" grpId="0" animBg="1"/>
      <p:bldP spid="10" grpId="0" animBg="1"/>
      <p:bldP spid="5" grpId="0" animBg="1"/>
      <p:bldP spid="9" grpId="0"/>
      <p:bldP spid="19" grpId="0"/>
      <p:bldP spid="19" grpId="1"/>
      <p:bldP spid="27" grpId="0"/>
      <p:bldP spid="27" grpId="1"/>
      <p:bldP spid="28" grpId="0"/>
      <p:bldP spid="29" grpId="0"/>
      <p:bldP spid="29" grpId="1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0" y="-25371"/>
            <a:ext cx="6858001" cy="9173726"/>
            <a:chOff x="7317432" y="48126"/>
            <a:chExt cx="6858001" cy="9173726"/>
          </a:xfrm>
        </p:grpSpPr>
        <p:pic>
          <p:nvPicPr>
            <p:cNvPr id="27" name="Picture 3" descr="C:\Users\Aron Belinky\AppData\Local\Microsoft\Windows\INetCache\IE\8PJWJ91B\atmosfera[1]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20"/>
            <a:stretch/>
          </p:blipFill>
          <p:spPr bwMode="auto">
            <a:xfrm>
              <a:off x="7317432" y="50755"/>
              <a:ext cx="6858001" cy="91229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/>
            <p:cNvSpPr/>
            <p:nvPr/>
          </p:nvSpPr>
          <p:spPr>
            <a:xfrm>
              <a:off x="7317432" y="48126"/>
              <a:ext cx="6858001" cy="9173726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027" name="Picture 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27" y="1415241"/>
            <a:ext cx="648000" cy="74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17885" y="4086605"/>
            <a:ext cx="792088" cy="7200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ctangle 5"/>
          <p:cNvSpPr/>
          <p:nvPr/>
        </p:nvSpPr>
        <p:spPr>
          <a:xfrm>
            <a:off x="1017885" y="4799884"/>
            <a:ext cx="792088" cy="396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15"/>
          <p:cNvSpPr/>
          <p:nvPr/>
        </p:nvSpPr>
        <p:spPr>
          <a:xfrm>
            <a:off x="4506870" y="3923928"/>
            <a:ext cx="792088" cy="48316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ctangle 16"/>
          <p:cNvSpPr/>
          <p:nvPr/>
        </p:nvSpPr>
        <p:spPr>
          <a:xfrm>
            <a:off x="4506870" y="1571597"/>
            <a:ext cx="792088" cy="235233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ctangle 4"/>
          <p:cNvSpPr/>
          <p:nvPr/>
        </p:nvSpPr>
        <p:spPr>
          <a:xfrm>
            <a:off x="1017885" y="1564529"/>
            <a:ext cx="792088" cy="7200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Picture 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807" y="1396580"/>
            <a:ext cx="648000" cy="74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506870" y="1571597"/>
            <a:ext cx="792088" cy="720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30020" y="990261"/>
            <a:ext cx="7200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b="1" dirty="0" smtClean="0"/>
              <a:t>Ano</a:t>
            </a:r>
            <a:endParaRPr lang="pt-BR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789040" y="990261"/>
            <a:ext cx="86409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b="1" dirty="0" smtClean="0"/>
              <a:t>CO</a:t>
            </a:r>
            <a:r>
              <a:rPr lang="pt-BR" b="1" dirty="0" smtClean="0"/>
              <a:t>2*</a:t>
            </a:r>
            <a:endParaRPr lang="pt-BR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253667" y="66854"/>
            <a:ext cx="349013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pt-BR"/>
            </a:defPPr>
            <a:lvl1pPr algn="ctr">
              <a:defRPr sz="2400">
                <a:latin typeface="Comic Sans MS" panose="030F0702030302020204" pitchFamily="66" charset="0"/>
              </a:defRPr>
            </a:lvl1pPr>
          </a:lstStyle>
          <a:p>
            <a:r>
              <a:rPr lang="pt-BR" dirty="0"/>
              <a:t>Projeção para 2030       no ritmo atual</a:t>
            </a:r>
          </a:p>
        </p:txBody>
      </p:sp>
      <p:pic>
        <p:nvPicPr>
          <p:cNvPr id="18" name="Picture 2" descr="C:\Users\Aron Belinky\AppData\Local\Microsoft\Windows\INetCache\IE\A50CIRMZ\Ambox_warning_pn.svg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67" y="884479"/>
            <a:ext cx="720000" cy="62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1788841" y="4380845"/>
            <a:ext cx="720080" cy="564375"/>
            <a:chOff x="1788841" y="4380845"/>
            <a:chExt cx="720080" cy="564375"/>
          </a:xfrm>
        </p:grpSpPr>
        <p:sp>
          <p:nvSpPr>
            <p:cNvPr id="21" name="TextBox 20"/>
            <p:cNvSpPr txBox="1"/>
            <p:nvPr/>
          </p:nvSpPr>
          <p:spPr>
            <a:xfrm>
              <a:off x="1788841" y="4380845"/>
              <a:ext cx="72008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dirty="0" smtClean="0"/>
                <a:t>Hoje</a:t>
              </a:r>
              <a:endParaRPr lang="pt-BR" dirty="0"/>
            </a:p>
          </p:txBody>
        </p:sp>
        <p:sp>
          <p:nvSpPr>
            <p:cNvPr id="24" name="Down Arrow 23"/>
            <p:cNvSpPr/>
            <p:nvPr/>
          </p:nvSpPr>
          <p:spPr>
            <a:xfrm rot="5400000">
              <a:off x="1983568" y="4657188"/>
              <a:ext cx="216024" cy="36004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536780" y="251520"/>
            <a:ext cx="324036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pt-BR"/>
            </a:defPPr>
            <a:lvl1pPr algn="ctr">
              <a:defRPr sz="2400">
                <a:latin typeface="Comic Sans MS" panose="030F0702030302020204" pitchFamily="66" charset="0"/>
              </a:defRPr>
            </a:lvl1pPr>
          </a:lstStyle>
          <a:p>
            <a:r>
              <a:rPr lang="pt-BR" dirty="0"/>
              <a:t>Início do </a:t>
            </a:r>
            <a:r>
              <a:rPr lang="pt-BR" dirty="0" smtClean="0"/>
              <a:t>século </a:t>
            </a:r>
            <a:r>
              <a:rPr lang="pt-BR" dirty="0"/>
              <a:t>XXI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94139" y="8750622"/>
            <a:ext cx="381642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b="1" dirty="0" smtClean="0"/>
              <a:t>*Orçamento de carbono, em bilhões de toneladas</a:t>
            </a:r>
            <a:r>
              <a:rPr lang="pt-BR" sz="1600" b="1" dirty="0" smtClean="0"/>
              <a:t>.</a:t>
            </a:r>
            <a:r>
              <a:rPr lang="pt-BR" sz="1200" b="1" dirty="0"/>
              <a:t> </a:t>
            </a:r>
            <a:endParaRPr lang="pt-BR" sz="1600" b="1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2065911" y="8932352"/>
            <a:ext cx="381642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b="1" dirty="0" smtClean="0"/>
              <a:t>Valores anteriores a 2010 são ilustrativos.</a:t>
            </a:r>
            <a:endParaRPr lang="pt-BR" sz="1600" b="1" dirty="0" smtClean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32500" y="8318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94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51"/>
    </mc:Choice>
    <mc:Fallback xmlns="">
      <p:transition spd="slow" advTm="488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6" presetClass="emph" presetSubtype="0" repeatCount="indefinite" fill="remove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 animBg="1"/>
      <p:bldP spid="17" grpId="0" animBg="1"/>
      <p:bldP spid="1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25371"/>
            <a:ext cx="6858001" cy="9173726"/>
            <a:chOff x="7317432" y="48126"/>
            <a:chExt cx="6858001" cy="9173726"/>
          </a:xfrm>
        </p:grpSpPr>
        <p:pic>
          <p:nvPicPr>
            <p:cNvPr id="34" name="Picture 3" descr="C:\Users\Aron Belinky\AppData\Local\Microsoft\Windows\INetCache\IE\8PJWJ91B\atmosfera[1]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20"/>
            <a:stretch/>
          </p:blipFill>
          <p:spPr bwMode="auto">
            <a:xfrm>
              <a:off x="7317432" y="50755"/>
              <a:ext cx="6858001" cy="91229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Rectangle 35"/>
            <p:cNvSpPr/>
            <p:nvPr/>
          </p:nvSpPr>
          <p:spPr>
            <a:xfrm>
              <a:off x="7317432" y="48126"/>
              <a:ext cx="6858001" cy="9173726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1017885" y="4086605"/>
            <a:ext cx="792088" cy="7200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ctangle 27"/>
          <p:cNvSpPr/>
          <p:nvPr/>
        </p:nvSpPr>
        <p:spPr>
          <a:xfrm>
            <a:off x="1017885" y="4799884"/>
            <a:ext cx="792088" cy="396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5" name="Picture 2" descr="C:\Users\Aron Belinky\AppData\Local\Microsoft\Windows\INetCache\IE\A50CIRMZ\Ambox_warning_pn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67" y="884479"/>
            <a:ext cx="720000" cy="62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4506870" y="3923928"/>
            <a:ext cx="792088" cy="48316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ctangle 23"/>
          <p:cNvSpPr/>
          <p:nvPr/>
        </p:nvSpPr>
        <p:spPr>
          <a:xfrm>
            <a:off x="4505559" y="1571597"/>
            <a:ext cx="792088" cy="235233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7" name="Picture 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27" y="1415241"/>
            <a:ext cx="648000" cy="74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10543" y="1564529"/>
            <a:ext cx="792088" cy="7200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 descr="C:\Users\Aron Belinky\AppData\Local\Microsoft\Windows\INetCache\IE\0G5Q1010\1425663956-outline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93" y="2195736"/>
            <a:ext cx="100800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807" y="1396580"/>
            <a:ext cx="648000" cy="74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504249" y="1571597"/>
            <a:ext cx="792088" cy="720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extBox 11"/>
          <p:cNvSpPr txBox="1"/>
          <p:nvPr/>
        </p:nvSpPr>
        <p:spPr>
          <a:xfrm>
            <a:off x="330020" y="990261"/>
            <a:ext cx="7200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b="1" dirty="0" smtClean="0"/>
              <a:t>Ano</a:t>
            </a:r>
            <a:endParaRPr lang="pt-BR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789040" y="990261"/>
            <a:ext cx="86409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b="1" dirty="0" smtClean="0"/>
              <a:t>CO</a:t>
            </a:r>
            <a:r>
              <a:rPr lang="pt-BR" b="1" dirty="0" smtClean="0"/>
              <a:t>2*</a:t>
            </a:r>
            <a:endParaRPr lang="pt-BR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40768" y="66854"/>
            <a:ext cx="309634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pt-BR"/>
            </a:defPPr>
            <a:lvl1pPr algn="ctr">
              <a:defRPr sz="2400">
                <a:latin typeface="Comic Sans MS" panose="030F0702030302020204" pitchFamily="66" charset="0"/>
              </a:defRPr>
            </a:lvl1pPr>
          </a:lstStyle>
          <a:p>
            <a:r>
              <a:rPr lang="pt-BR" dirty="0" smtClean="0"/>
              <a:t>Não dá pra estourar </a:t>
            </a:r>
            <a:r>
              <a:rPr lang="pt-BR" dirty="0"/>
              <a:t>o </a:t>
            </a:r>
            <a:r>
              <a:rPr lang="pt-BR" dirty="0" smtClean="0"/>
              <a:t>orçamento!!</a:t>
            </a:r>
            <a:endParaRPr lang="pt-BR" dirty="0"/>
          </a:p>
        </p:txBody>
      </p:sp>
      <p:sp>
        <p:nvSpPr>
          <p:cNvPr id="15" name="Rectangle 14"/>
          <p:cNvSpPr/>
          <p:nvPr/>
        </p:nvSpPr>
        <p:spPr>
          <a:xfrm>
            <a:off x="4504249" y="1571597"/>
            <a:ext cx="792088" cy="720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ctangle 18"/>
          <p:cNvSpPr/>
          <p:nvPr/>
        </p:nvSpPr>
        <p:spPr>
          <a:xfrm>
            <a:off x="4505559" y="852626"/>
            <a:ext cx="792088" cy="720000"/>
          </a:xfrm>
          <a:prstGeom prst="rect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2" name="Picture 4" descr="C:\Users\Aron Belinky\AppData\Local\Microsoft\Windows\INetCache\IE\BCSJ2J0T\kaboom_Vector_Clipart[1]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949" y="-23123"/>
            <a:ext cx="108482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1788841" y="4380845"/>
            <a:ext cx="720080" cy="564375"/>
            <a:chOff x="1788841" y="4380845"/>
            <a:chExt cx="720080" cy="564375"/>
          </a:xfrm>
        </p:grpSpPr>
        <p:sp>
          <p:nvSpPr>
            <p:cNvPr id="32" name="TextBox 31"/>
            <p:cNvSpPr txBox="1"/>
            <p:nvPr/>
          </p:nvSpPr>
          <p:spPr>
            <a:xfrm>
              <a:off x="1788841" y="4380845"/>
              <a:ext cx="72008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dirty="0" smtClean="0"/>
                <a:t>Hoje</a:t>
              </a:r>
              <a:endParaRPr lang="pt-BR" dirty="0"/>
            </a:p>
          </p:txBody>
        </p:sp>
        <p:sp>
          <p:nvSpPr>
            <p:cNvPr id="33" name="Down Arrow 32"/>
            <p:cNvSpPr/>
            <p:nvPr/>
          </p:nvSpPr>
          <p:spPr>
            <a:xfrm rot="5400000">
              <a:off x="1983568" y="4657188"/>
              <a:ext cx="216024" cy="36004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253667" y="66854"/>
            <a:ext cx="349013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pt-BR"/>
            </a:defPPr>
            <a:lvl1pPr algn="ctr">
              <a:defRPr sz="2400">
                <a:latin typeface="Comic Sans MS" panose="030F0702030302020204" pitchFamily="66" charset="0"/>
              </a:defRPr>
            </a:lvl1pPr>
          </a:lstStyle>
          <a:p>
            <a:r>
              <a:rPr lang="pt-BR" dirty="0"/>
              <a:t>Projeção para 2030       no ritmo atual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94139" y="8750622"/>
            <a:ext cx="381642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b="1" dirty="0" smtClean="0"/>
              <a:t>*Orçamento de carbono, em bilhões de toneladas</a:t>
            </a:r>
            <a:r>
              <a:rPr lang="pt-BR" sz="1600" b="1" dirty="0" smtClean="0"/>
              <a:t>.</a:t>
            </a:r>
            <a:r>
              <a:rPr lang="pt-BR" sz="1200" b="1" dirty="0"/>
              <a:t> </a:t>
            </a:r>
            <a:endParaRPr lang="pt-BR" sz="1600" b="1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2065911" y="8932352"/>
            <a:ext cx="381642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b="1" dirty="0" smtClean="0"/>
              <a:t>Valores anteriores a 2010 são ilustrativos.</a:t>
            </a:r>
            <a:endParaRPr lang="pt-BR" sz="1600" b="1" dirty="0" smtClean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32500" y="8318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904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77"/>
    </mc:Choice>
    <mc:Fallback xmlns="">
      <p:transition spd="slow" advTm="406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repeatCount="indefinite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xit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4" grpId="0"/>
      <p:bldP spid="19" grpId="0" animBg="1"/>
      <p:bldP spid="3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4.6|11.4|15.3|12|10.9|7.6|22.1|1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6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5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109</Words>
  <Application>Microsoft Office PowerPoint</Application>
  <PresentationFormat>On-screen Show (4:3)</PresentationFormat>
  <Paragraphs>25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Aron Belinky</dc:creator>
  <cp:lastModifiedBy>Aron Belinky</cp:lastModifiedBy>
  <cp:revision>43</cp:revision>
  <dcterms:created xsi:type="dcterms:W3CDTF">2016-06-24T15:42:03Z</dcterms:created>
  <dcterms:modified xsi:type="dcterms:W3CDTF">2016-07-01T12:05:03Z</dcterms:modified>
</cp:coreProperties>
</file>